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71"/>
  </p:notesMasterIdLst>
  <p:sldIdLst>
    <p:sldId id="258" r:id="rId2"/>
    <p:sldId id="364" r:id="rId3"/>
    <p:sldId id="365" r:id="rId4"/>
    <p:sldId id="259" r:id="rId5"/>
    <p:sldId id="262" r:id="rId6"/>
    <p:sldId id="268" r:id="rId7"/>
    <p:sldId id="311" r:id="rId8"/>
    <p:sldId id="269" r:id="rId9"/>
    <p:sldId id="270" r:id="rId10"/>
    <p:sldId id="264" r:id="rId11"/>
    <p:sldId id="363" r:id="rId12"/>
    <p:sldId id="366" r:id="rId13"/>
    <p:sldId id="260" r:id="rId14"/>
    <p:sldId id="361" r:id="rId15"/>
    <p:sldId id="362" r:id="rId16"/>
    <p:sldId id="271" r:id="rId17"/>
    <p:sldId id="312" r:id="rId18"/>
    <p:sldId id="313" r:id="rId19"/>
    <p:sldId id="314" r:id="rId20"/>
    <p:sldId id="315" r:id="rId21"/>
    <p:sldId id="352" r:id="rId22"/>
    <p:sldId id="316" r:id="rId23"/>
    <p:sldId id="317" r:id="rId24"/>
    <p:sldId id="321" r:id="rId25"/>
    <p:sldId id="319" r:id="rId26"/>
    <p:sldId id="318" r:id="rId27"/>
    <p:sldId id="322" r:id="rId28"/>
    <p:sldId id="324" r:id="rId29"/>
    <p:sldId id="323" r:id="rId30"/>
    <p:sldId id="353" r:id="rId31"/>
    <p:sldId id="354" r:id="rId32"/>
    <p:sldId id="285" r:id="rId33"/>
    <p:sldId id="286" r:id="rId34"/>
    <p:sldId id="287" r:id="rId35"/>
    <p:sldId id="307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43" r:id="rId44"/>
    <p:sldId id="308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331" r:id="rId54"/>
    <p:sldId id="332" r:id="rId55"/>
    <p:sldId id="333" r:id="rId56"/>
    <p:sldId id="334" r:id="rId57"/>
    <p:sldId id="335" r:id="rId58"/>
    <p:sldId id="356" r:id="rId59"/>
    <p:sldId id="359" r:id="rId60"/>
    <p:sldId id="358" r:id="rId61"/>
    <p:sldId id="357" r:id="rId62"/>
    <p:sldId id="360" r:id="rId63"/>
    <p:sldId id="297" r:id="rId64"/>
    <p:sldId id="336" r:id="rId65"/>
    <p:sldId id="337" r:id="rId66"/>
    <p:sldId id="338" r:id="rId67"/>
    <p:sldId id="339" r:id="rId68"/>
    <p:sldId id="340" r:id="rId69"/>
    <p:sldId id="34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43"/>
  </p:normalViewPr>
  <p:slideViewPr>
    <p:cSldViewPr snapToGrid="0" snapToObjects="1" showGuides="1">
      <p:cViewPr>
        <p:scale>
          <a:sx n="78" d="100"/>
          <a:sy n="78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5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5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  <a:r>
              <a:rPr lang="en-US" dirty="0" smtClean="0"/>
              <a:t>: Model Selection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Train-Validation-Test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057169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Question:</a:t>
            </a:r>
          </a:p>
          <a:p>
            <a:r>
              <a:rPr lang="en-US" dirty="0" smtClean="0"/>
              <a:t>	How </a:t>
            </a:r>
            <a:r>
              <a:rPr lang="en-US" dirty="0"/>
              <a:t>w</a:t>
            </a:r>
            <a:r>
              <a:rPr lang="en-US" dirty="0" smtClean="0"/>
              <a:t>ould you report the performance of the model?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is-IS" dirty="0" smtClean="0"/>
              <a:t>R2_test  = 0.52</a:t>
            </a:r>
          </a:p>
          <a:p>
            <a:r>
              <a:rPr lang="is-IS" dirty="0" smtClean="0"/>
              <a:t>	R2_train(degree=1) = 0.83</a:t>
            </a:r>
          </a:p>
          <a:p>
            <a:endParaRPr lang="is-IS" dirty="0"/>
          </a:p>
          <a:p>
            <a:endParaRPr lang="is-I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sp>
        <p:nvSpPr>
          <p:cNvPr id="5" name="AutoShape 2" descr="mage result for train validation test spli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mage result for train validation test sp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24" y="4364037"/>
            <a:ext cx="73914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500" b="1" dirty="0"/>
              <a:t>Model selection </a:t>
            </a:r>
            <a:r>
              <a:rPr lang="en-US" sz="2500" dirty="0"/>
              <a:t>is the application of a principled method to determine the complexity of the model, e.g. choosing a subset of predictors, choosing the degree of the polynomial model etc</a:t>
            </a:r>
            <a:r>
              <a:rPr lang="en-US" sz="2500" dirty="0" smtClean="0"/>
              <a:t>.</a:t>
            </a:r>
          </a:p>
          <a:p>
            <a:endParaRPr lang="en-US" sz="2500" dirty="0"/>
          </a:p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endParaRPr lang="en-US" sz="2500" dirty="0"/>
          </a:p>
          <a:p>
            <a:pPr marL="342900" indent="-342900">
              <a:buFont typeface="Arial" charset="0"/>
              <a:buChar char="•"/>
            </a:pPr>
            <a:r>
              <a:rPr lang="en-US" sz="25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 smtClean="0"/>
              <a:t>extreme (we have not seen this yet) 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</a:t>
            </a:r>
            <a:r>
              <a:rPr lang="en-US" dirty="0" smtClean="0"/>
              <a:t>electing </a:t>
            </a:r>
            <a:r>
              <a:rPr lang="en-US" dirty="0"/>
              <a:t>optimal subsets of predictors (including choosing the degree of polynomial 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stepwise variable selection - iteratively building an optimal subset of predictors by optimizing a fixed model 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validation </a:t>
            </a:r>
            <a:r>
              <a:rPr lang="en-US" dirty="0"/>
              <a:t>- selecting an optimal model by evaluating each model on </a:t>
            </a:r>
            <a:r>
              <a:rPr lang="en-US" dirty="0" smtClean="0"/>
              <a:t>validation set.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 smtClean="0"/>
              <a:t>We will </a:t>
            </a:r>
            <a:r>
              <a:rPr lang="en-US" dirty="0"/>
              <a:t>also address the issue of discouraging extreme values in model </a:t>
            </a:r>
            <a:r>
              <a:rPr lang="en-US" dirty="0" smtClean="0"/>
              <a:t>parameters later.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</a:t>
            </a:r>
            <a:r>
              <a:rPr lang="en-US" dirty="0" smtClean="0"/>
              <a:t>Selection: Forward method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In </a:t>
                </a:r>
                <a:r>
                  <a:rPr lang="en-US" sz="2200" b="1" dirty="0"/>
                  <a:t>forward selection</a:t>
                </a:r>
                <a:r>
                  <a:rPr lang="en-US" sz="2200" dirty="0"/>
                  <a:t>, we find an ‘optimal’ set of predictors </a:t>
                </a:r>
                <a:r>
                  <a:rPr lang="en-US" sz="2200" dirty="0" smtClean="0"/>
                  <a:t>by iterative </a:t>
                </a:r>
                <a:r>
                  <a:rPr lang="en-US" sz="2200" dirty="0"/>
                  <a:t>building up our set</a:t>
                </a:r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1. </a:t>
                </a:r>
                <a:r>
                  <a:rPr lang="en-US" sz="2200" dirty="0" smtClean="0"/>
                  <a:t>Start </a:t>
                </a:r>
                <a:r>
                  <a:rPr lang="en-US" sz="2200" dirty="0"/>
                  <a:t>with the empty set P0, construct the null modelM0.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2. </a:t>
                </a:r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=1,…, </m:t>
                    </m:r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b="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b="1" dirty="0"/>
                  <a:t> </a:t>
                </a:r>
                <a:r>
                  <a:rPr lang="en-US" sz="2200" b="1" dirty="0" smtClean="0"/>
                  <a:t>2.1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be the model constructed from the best set of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−1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  </a:t>
                </a:r>
                <a:r>
                  <a:rPr lang="en-US" sz="2200" b="1" dirty="0" smtClean="0"/>
                  <a:t>2.2</a:t>
                </a:r>
                <a:r>
                  <a:rPr lang="en-US" sz="2200" dirty="0" smtClean="0"/>
                  <a:t> Select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,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, so that the model constructed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 optimizes a </a:t>
                </a:r>
                <a:r>
                  <a:rPr lang="en-US" sz="2200" dirty="0" smtClean="0"/>
                  <a:t>fixed metric </a:t>
                </a:r>
                <a:r>
                  <a:rPr lang="en-US" sz="2200" dirty="0"/>
                  <a:t>(this can be p -value, F -</a:t>
                </a:r>
                <a:r>
                  <a:rPr lang="en-US" sz="2200" dirty="0" smtClean="0"/>
                  <a:t>stat; validation </a:t>
                </a:r>
                <a:r>
                  <a:rPr lang="en-US" sz="2200" dirty="0"/>
                  <a:t>MSE</a:t>
                </a:r>
                <a:r>
                  <a:rPr lang="en-US" sz="2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 smtClean="0"/>
                  <a:t>, or AIC/BIC on training set).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  </a:t>
                </a:r>
                <a:r>
                  <a:rPr lang="en-US" sz="2200" b="1" dirty="0" smtClean="0"/>
                  <a:t>2.3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denote the model constructed from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3. </a:t>
                </a:r>
                <a:r>
                  <a:rPr lang="en-US" sz="2200" dirty="0"/>
                  <a:t>Select the </a:t>
                </a:r>
                <a:r>
                  <a:rPr lang="en-US" sz="2200" dirty="0" smtClean="0"/>
                  <a:t>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amongst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that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optimizes </a:t>
                </a:r>
                <a:r>
                  <a:rPr lang="en-US" sz="2200" dirty="0"/>
                  <a:t>a fixed metric (this can be </a:t>
                </a:r>
                <a:r>
                  <a:rPr lang="en-US" sz="2200" dirty="0" smtClean="0"/>
                  <a:t>validation MSE,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; </m:t>
                    </m:r>
                  </m:oMath>
                </a14:m>
                <a:r>
                  <a:rPr lang="en-US" sz="2200" dirty="0" smtClean="0"/>
                  <a:t>or AIC/BIS on training </a:t>
                </a:r>
                <a:r>
                  <a:rPr lang="en-US" sz="2200" dirty="0" err="1" smtClean="0"/>
                  <a:t>sey</a:t>
                </a:r>
                <a:r>
                  <a:rPr lang="en-US" sz="2200" dirty="0" smtClean="0"/>
                  <a:t>)</a:t>
                </a: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  <a:blipFill rotWithShape="0">
                <a:blip r:embed="rId2"/>
                <a:stretch>
                  <a:fillRect l="-727" t="-2017" b="-173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simplest non-linear model we can consider, for a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a predictor </a:t>
                </a:r>
                <a:r>
                  <a:rPr lang="en-US" sz="2400" i="1" dirty="0"/>
                  <a:t>X</a:t>
                </a:r>
                <a:r>
                  <a:rPr lang="en-US" sz="2400" dirty="0"/>
                  <a:t>, is a polynomial model of degree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as a separate predictor. Thus, we can write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33329"/>
            <a:ext cx="6299200" cy="41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15956"/>
            <a:ext cx="10248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7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 smtClean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features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</a:t>
                </a:r>
                <a:r>
                  <a:rPr lang="en-US" sz="2400" dirty="0" smtClean="0"/>
                  <a:t>create training/validation </a:t>
                </a:r>
                <a:r>
                  <a:rPr lang="en-US" sz="2400" dirty="0"/>
                  <a:t>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7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90524" y="5269978"/>
                <a:ext cx="441095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24" y="5269978"/>
                <a:ext cx="441095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AN 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</a:t>
            </a:r>
            <a:r>
              <a:rPr lang="en-US" sz="2400" b="1" dirty="0"/>
              <a:t>through K-fold cross validation.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:endParaRPr lang="en-US" sz="2400" b="0" i="1" dirty="0" smtClean="0">
                  <a:latin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b="-15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</a:t>
            </a:r>
            <a:r>
              <a:rPr lang="en-US" dirty="0" smtClean="0"/>
              <a:t>Least </a:t>
            </a:r>
            <a:r>
              <a:rPr lang="en-US" dirty="0"/>
              <a:t>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7826</TotalTime>
  <Words>3194</Words>
  <Application>Microsoft Macintosh PowerPoint</Application>
  <PresentationFormat>Widescreen</PresentationFormat>
  <Paragraphs>484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Calibri</vt:lpstr>
      <vt:lpstr>Cambria Math</vt:lpstr>
      <vt:lpstr>Courier</vt:lpstr>
      <vt:lpstr>Karla</vt:lpstr>
      <vt:lpstr>Mangal</vt:lpstr>
      <vt:lpstr>STIXGeneral</vt:lpstr>
      <vt:lpstr>Symbol</vt:lpstr>
      <vt:lpstr>Arial</vt:lpstr>
      <vt:lpstr>GEC_template</vt:lpstr>
      <vt:lpstr>Lecture 7: Model Selection and Regularization</vt:lpstr>
      <vt:lpstr>Polynomial Regression</vt:lpstr>
      <vt:lpstr>Polynomial Regression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Validation</vt:lpstr>
      <vt:lpstr>Train-Validation-Test</vt:lpstr>
      <vt:lpstr>Model Selection</vt:lpstr>
      <vt:lpstr>Stepwise Variable Selection and Cross Validation </vt:lpstr>
      <vt:lpstr>Stepwise Variable Selection: Forward method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Cross Validation</vt:lpstr>
      <vt:lpstr>K-Fold Cross Validation </vt:lpstr>
      <vt:lpstr>Leave-One-Out</vt:lpstr>
      <vt:lpstr>Predictor Selection: Cross Validation</vt:lpstr>
      <vt:lpstr>kNN Revisited</vt:lpstr>
      <vt:lpstr>kNN Revisited</vt:lpstr>
      <vt:lpstr>kNN Revisited</vt:lpstr>
      <vt:lpstr>K-fold with k=100 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Bias vs 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Ridge regularization with validation only: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Behind Ordinary Least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117</cp:revision>
  <cp:lastPrinted>2019-09-25T14:00:13Z</cp:lastPrinted>
  <dcterms:created xsi:type="dcterms:W3CDTF">2018-07-11T02:31:23Z</dcterms:created>
  <dcterms:modified xsi:type="dcterms:W3CDTF">2019-09-25T14:01:46Z</dcterms:modified>
</cp:coreProperties>
</file>